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9" r:id="rId24"/>
    <p:sldId id="278" r:id="rId25"/>
    <p:sldId id="280" r:id="rId26"/>
    <p:sldId id="281" r:id="rId27"/>
    <p:sldId id="282" r:id="rId28"/>
    <p:sldId id="283" r:id="rId29"/>
    <p:sldId id="284" r:id="rId30"/>
    <p:sldId id="285" r:id="rId31"/>
    <p:sldId id="287" r:id="rId32"/>
    <p:sldId id="286" r:id="rId33"/>
    <p:sldId id="288" r:id="rId34"/>
    <p:sldId id="289" r:id="rId35"/>
    <p:sldId id="290" r:id="rId3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3" d="100"/>
          <a:sy n="73" d="100"/>
        </p:scale>
        <p:origin x="61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1-06T19:02:04.004"/>
    </inkml:context>
    <inkml:brush xml:id="br0">
      <inkml:brushProperty name="width" value="0.1" units="cm"/>
      <inkml:brushProperty name="height" value="0.1" units="cm"/>
      <inkml:brushProperty name="color" value="#AE198D"/>
      <inkml:brushProperty name="ignorePressure" value="1"/>
      <inkml:brushProperty name="inkEffects" value="galaxy"/>
      <inkml:brushProperty name="anchorX" value="0"/>
      <inkml:brushProperty name="anchorY" value="0"/>
      <inkml:brushProperty name="scaleFactor" value="0.5"/>
    </inkml:brush>
    <inkml:brush xml:id="br1">
      <inkml:brushProperty name="width" value="0.1" units="cm"/>
      <inkml:brushProperty name="height" value="0.1" units="cm"/>
      <inkml:brushProperty name="color" value="#AE198D"/>
      <inkml:brushProperty name="ignorePressure" value="1"/>
      <inkml:brushProperty name="inkEffects" value="galaxy"/>
      <inkml:brushProperty name="anchorX" value="-2754.92407"/>
      <inkml:brushProperty name="anchorY" value="-2481.38477"/>
      <inkml:brushProperty name="scaleFactor" value="0.5"/>
    </inkml:brush>
    <inkml:brush xml:id="br2">
      <inkml:brushProperty name="width" value="0.1" units="cm"/>
      <inkml:brushProperty name="height" value="0.1" units="cm"/>
      <inkml:brushProperty name="color" value="#AE198D"/>
      <inkml:brushProperty name="ignorePressure" value="1"/>
      <inkml:brushProperty name="inkEffects" value="galaxy"/>
      <inkml:brushProperty name="anchorX" value="220.50496"/>
      <inkml:brushProperty name="anchorY" value="-2263.67017"/>
      <inkml:brushProperty name="scaleFactor" value="0.5"/>
    </inkml:brush>
  </inkml:definitions>
  <inkml:trace contextRef="#ctx0" brushRef="#br0">700 689,'157'39,"-79"1,-39-40,0 78,0-78,-39 39,78 0,-78 0,39-39,-39 39,39-39,0 0,40 117,-40-117,-39 39,39-39,-39 39,39-39,39 79,0-1,-39-39,39 0,-39-39,1 39,-1 0,78 39,-117-39,39-39,0 78,0-39,39 1,-78-1,39 39,-39-78</inkml:trace>
  <inkml:trace contextRef="#ctx0" brushRef="#br1" timeOffset="2872.9265">1996 399,'0'-36,"-36"36,-1 36,1-36,0 36,-73 37,73-37,-1-36,-72 73,37-37,36-36,-37 36,37 1,-1-1,-35-36,36 36,-73 1,72-1,1 0,0-36,0 0,-37 36,73 1,-36-37,36 36,-37-36,1 73,0-73,36 36,-36-36,-1 36,1 0,0 1,-1-37,1 36,0-36,36 36,-36 1,-1-37,1 0,0 36,36 0,-37-36,37 36,0-36</inkml:trace>
  <inkml:trace contextRef="#ctx0" brushRef="#br2" timeOffset="5066.3747">0 0,'36'73,"1"-73,-1 0,-36 36,36 0,1 0,35 37,-72-37,36-36,1 0,35 73,1-73,-37 0,73 36,-73-36,1 0,71 0,-71 73,-1-73,0 36,1 0,-37 37,36-73,0 72,0-72,-36 37,37-1,-1-36,-36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1-06T19:02:11.839"/>
    </inkml:context>
    <inkml:brush xml:id="br0">
      <inkml:brushProperty name="width" value="0.1" units="cm"/>
      <inkml:brushProperty name="height" value="0.1" units="cm"/>
      <inkml:brushProperty name="color" value="#AE198D"/>
      <inkml:brushProperty name="ignorePressure" value="1"/>
      <inkml:brushProperty name="inkEffects" value="galaxy"/>
      <inkml:brushProperty name="anchorX" value="-2174.35205"/>
      <inkml:brushProperty name="anchorY" value="-4295.66992"/>
      <inkml:brushProperty name="scaleFactor" value="0.5"/>
    </inkml:brush>
  </inkml:definitions>
  <inkml:trace contextRef="#ctx0" brushRef="#br0">0 1343,'36'0,"1"72,-1-35,0 71,-36 1,0-72,0-1,36 36,-36-35,0-1,0 0,37-36,-1 0,0 0,37-72,-73-1,0 1,36 35,-36-35,36 35,1-35,-1-1,-36 37,0-73,36 0,37 0,-73 73,36-36,37 35,-73 1,0 0,36-37,0 1,1-1,-37 37,36 36,-36-37,0 1,0 0,36 36,0-73,1 73,-37-36,36 36,0-73,1 1,-1 72,0-73,0 73,1-36,-37-37,36 37,-36 36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6AD6EE87-EBD5-4F12-A48A-63ACA297AC8F}" type="datetimeFigureOut">
              <a:rPr lang="en-US" dirty="0"/>
              <a:t>1/6/2018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73815-2707-4475-8F1A-B873CB631BB4}" type="datetimeFigureOut">
              <a:rPr lang="en-US" dirty="0"/>
              <a:t>1/6/2018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AFB99-0EAB-4182-AFF8-E214C82A68F6}" type="datetimeFigureOut">
              <a:rPr lang="en-US" dirty="0"/>
              <a:t>1/6/2018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3794B-289A-4A80-97D7-111025398D45}" type="datetimeFigureOut">
              <a:rPr lang="en-US" dirty="0"/>
              <a:t>1/6/2018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1015F-7CC6-4D0A-9D87-873EA4C304CC}" type="datetimeFigureOut">
              <a:rPr lang="en-US" dirty="0"/>
              <a:t>1/6/2018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6A301-0538-44EC-B09D-202E1042A48B}" type="datetimeFigureOut">
              <a:rPr lang="en-US" dirty="0"/>
              <a:t>1/6/2018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9574A-8875-45EF-8EA2-3CAA0F7ABC4C}" type="datetimeFigureOut">
              <a:rPr lang="en-US" dirty="0"/>
              <a:t>1/6/2018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F4D4C-5367-4C26-9E2B-D8088D7FCA81}" type="datetimeFigureOut">
              <a:rPr lang="en-US" dirty="0"/>
              <a:t>1/6/2018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91E96-98B0-4413-9547-46F3504108EF}" type="datetimeFigureOut">
              <a:rPr lang="en-US" dirty="0"/>
              <a:t>1/6/2018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68B11-C5A8-448C-8CE9-B1A273C79CFC}" type="datetimeFigureOut">
              <a:rPr lang="en-US" dirty="0"/>
              <a:t>1/6/2018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16CA0-919D-4A49-9C8A-62FDFB3A5183}" type="datetimeFigureOut">
              <a:rPr lang="en-US" dirty="0"/>
              <a:t>1/6/2018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E5644-1E61-4311-A31E-84CB9C7AA8A9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90298CD5-6C1E-4009-B41F-6DF62E31D3BE}" type="datetimeFigureOut">
              <a:rPr lang="en-US" dirty="0"/>
              <a:pPr/>
              <a:t>1/6/2018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.xml"/><Relationship Id="rId5" Type="http://schemas.openxmlformats.org/officeDocument/2006/relationships/image" Target="../media/image17.png"/><Relationship Id="rId4" Type="http://schemas.openxmlformats.org/officeDocument/2006/relationships/customXml" Target="../ink/ink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5EE06-120B-4538-9C37-D8BA3D7B5CF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K means clustering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2E437C-E953-45A1-A589-EDC232CD04E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3457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map&#10;&#10;Description generated with high confidence">
            <a:extLst>
              <a:ext uri="{FF2B5EF4-FFF2-40B4-BE49-F238E27FC236}">
                <a16:creationId xmlns:a16="http://schemas.microsoft.com/office/drawing/2014/main" id="{37071512-679E-4D1B-A201-9DC9C4B366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3811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8C2857AE-3337-469C-AE4F-4449B4F83D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1113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A9D5D751-19F2-4144-8649-0613421E8F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3582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868430DE-7524-49B9-AD81-C91AA9CF83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2489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962B4704-EB45-44FE-812C-E74C73CD6A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2629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B359B648-449D-4A0F-9077-6DA98BE176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7545" y="1940719"/>
            <a:ext cx="5291666" cy="2976561"/>
          </a:xfrm>
          <a:prstGeom prst="rect">
            <a:avLst/>
          </a:prstGeom>
        </p:spPr>
      </p:pic>
      <p:pic>
        <p:nvPicPr>
          <p:cNvPr id="5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606EEC88-1A43-49A6-AE7E-01549E846F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790" y="1940719"/>
            <a:ext cx="5291667" cy="297656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43FD033-3F0F-4A37-AEB8-304472EA5556}"/>
              </a:ext>
            </a:extLst>
          </p:cNvPr>
          <p:cNvSpPr txBox="1"/>
          <p:nvPr/>
        </p:nvSpPr>
        <p:spPr>
          <a:xfrm>
            <a:off x="8299938" y="5275384"/>
            <a:ext cx="3080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Original clustering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48D72E-E86B-43D1-AC2A-5C970DC6CC85}"/>
              </a:ext>
            </a:extLst>
          </p:cNvPr>
          <p:cNvSpPr txBox="1"/>
          <p:nvPr/>
        </p:nvSpPr>
        <p:spPr>
          <a:xfrm>
            <a:off x="708594" y="5275384"/>
            <a:ext cx="4880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Wrong clustering due to random centroid selection </a:t>
            </a:r>
          </a:p>
        </p:txBody>
      </p:sp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01D04EF8-F5E2-429B-8A04-01E81B556E31}"/>
                  </a:ext>
                </a:extLst>
              </p14:cNvPr>
              <p14:cNvContentPartPr/>
              <p14:nvPr/>
            </p14:nvContentPartPr>
            <p14:xfrm>
              <a:off x="2181446" y="849086"/>
              <a:ext cx="787086" cy="684376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01D04EF8-F5E2-429B-8A04-01E81B556E3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163443" y="831095"/>
                <a:ext cx="822732" cy="7199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FB2D60E8-3FFB-4944-9C0C-C1FAA43B9B50}"/>
                  </a:ext>
                </a:extLst>
              </p14:cNvPr>
              <p14:cNvContentPartPr/>
              <p14:nvPr/>
            </p14:nvContentPartPr>
            <p14:xfrm>
              <a:off x="7798526" y="626966"/>
              <a:ext cx="457560" cy="69264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FB2D60E8-3FFB-4944-9C0C-C1FAA43B9B5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780526" y="608966"/>
                <a:ext cx="493200" cy="728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749661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F336C-4BF9-4E19-97A4-0A92DB0F3B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Choosing the value of 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7F6F02-9D62-4AD7-A88B-A79F877FFE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consider the WCSS score with different values of K starting from 1 to say 10.</a:t>
            </a:r>
          </a:p>
          <a:p>
            <a:r>
              <a:rPr lang="en-US" dirty="0"/>
              <a:t>The value at elbow of </a:t>
            </a:r>
            <a:r>
              <a:rPr lang="en-US" dirty="0" err="1"/>
              <a:t>cruve</a:t>
            </a:r>
            <a:r>
              <a:rPr lang="en-US" dirty="0"/>
              <a:t> will be optimum</a:t>
            </a:r>
          </a:p>
        </p:txBody>
      </p:sp>
    </p:spTree>
    <p:extLst>
      <p:ext uri="{BB962C8B-B14F-4D97-AF65-F5344CB8AC3E}">
        <p14:creationId xmlns:p14="http://schemas.microsoft.com/office/powerpoint/2010/main" val="42230229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4C265BB-56E6-44C6-8547-5EEB42A448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FB1C517D-8152-49DF-9B7D-11105828A7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5430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339695-B83F-4EB2-AE5C-80B4B592FB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3F889C85-AD88-4292-AF6C-2677B7E7F7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4267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26626-8C27-4CED-97DD-934D9BA3E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4CD57142-50C6-45B5-BFDC-DA719E52DB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8911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AD116601-16A6-45E8-8A48-C188268F02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2510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237463-D236-48DE-8511-6C5B9C01E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83D573C0-4042-49CA-B9B9-517C0109DC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7574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89F315-FB99-4DF1-A582-088CD9555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02FA1F68-BED3-4F96-83AB-5711D04BB7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2104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81C7C2-C3BB-4135-A399-C849935C6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4BA53BBE-24CA-45E4-AB8B-517E3D72C6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3433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0BDE2-8FC6-491B-B3D1-1F049C25D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P</a:t>
            </a:r>
            <a:r>
              <a:rPr lang="en-US" b="1" dirty="0"/>
              <a:t>ython</a:t>
            </a:r>
          </a:p>
        </p:txBody>
      </p:sp>
      <p:pic>
        <p:nvPicPr>
          <p:cNvPr id="4" name="Picture 2" descr="Image result for python programming logo">
            <a:extLst>
              <a:ext uri="{FF2B5EF4-FFF2-40B4-BE49-F238E27FC236}">
                <a16:creationId xmlns:a16="http://schemas.microsoft.com/office/drawing/2014/main" id="{0AE2ABAE-517A-43F5-9573-A817BC5FA3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3075" y="2052175"/>
            <a:ext cx="3965850" cy="3869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83412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101661-4670-473D-B610-C10B37042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 </a:t>
            </a:r>
            <a:r>
              <a:rPr lang="en-US" dirty="0" err="1"/>
              <a:t>librarires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296E64-71B2-4384-96BA-AD43485BF4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import pandas as </a:t>
            </a:r>
            <a:r>
              <a:rPr lang="en-US" dirty="0" err="1"/>
              <a:t>pd</a:t>
            </a:r>
            <a:endParaRPr lang="en-US" dirty="0"/>
          </a:p>
          <a:p>
            <a:r>
              <a:rPr lang="en-US" dirty="0"/>
              <a:t>import numpy as np</a:t>
            </a:r>
          </a:p>
          <a:p>
            <a:r>
              <a:rPr lang="en-US" dirty="0"/>
              <a:t>import </a:t>
            </a:r>
            <a:r>
              <a:rPr lang="en-US" dirty="0" err="1"/>
              <a:t>matplotlib.pyplot</a:t>
            </a:r>
            <a:r>
              <a:rPr lang="en-US" dirty="0"/>
              <a:t> as </a:t>
            </a:r>
            <a:r>
              <a:rPr lang="en-US" dirty="0" err="1"/>
              <a:t>plt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15322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7E527-3758-402D-BAE8-177FCA805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F4B369-4D87-4EF9-815C-E2DBDB47AA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dataset = </a:t>
            </a:r>
            <a:r>
              <a:rPr lang="en-US" dirty="0" err="1"/>
              <a:t>pd.read_csv</a:t>
            </a:r>
            <a:r>
              <a:rPr lang="en-US" dirty="0"/>
              <a:t>("D:/machine learning AZ/Machine Learning A-Z Template Folder/Part 4 - Clustering/Section 24 - K-Means Clustering/</a:t>
            </a:r>
            <a:r>
              <a:rPr lang="en-US" dirty="0" err="1"/>
              <a:t>K_Means</a:t>
            </a:r>
            <a:r>
              <a:rPr lang="en-US" dirty="0"/>
              <a:t>/Mall_Customers.csv")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X = </a:t>
            </a:r>
            <a:r>
              <a:rPr lang="en-US" dirty="0" err="1"/>
              <a:t>dataset.iloc</a:t>
            </a:r>
            <a:r>
              <a:rPr lang="en-US" dirty="0"/>
              <a:t>[:,[3,4]].values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03664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DEE875-A54A-4CB3-B288-75812FA0B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 means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F7C79F-8610-44FF-BD25-D4CA4F5B33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1619794"/>
            <a:ext cx="10143744" cy="4689566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from </a:t>
            </a:r>
            <a:r>
              <a:rPr lang="en-US" dirty="0" err="1"/>
              <a:t>sklearn.cluster</a:t>
            </a:r>
            <a:r>
              <a:rPr lang="en-US" dirty="0"/>
              <a:t> import </a:t>
            </a:r>
            <a:r>
              <a:rPr lang="en-US" dirty="0" err="1"/>
              <a:t>Kmeans</a:t>
            </a:r>
            <a:endParaRPr lang="en-US" dirty="0"/>
          </a:p>
          <a:p>
            <a:r>
              <a:rPr lang="en-US" dirty="0" err="1"/>
              <a:t>wcss</a:t>
            </a:r>
            <a:r>
              <a:rPr lang="en-US" dirty="0"/>
              <a:t> = []</a:t>
            </a:r>
          </a:p>
          <a:p>
            <a:pPr marL="0" indent="0">
              <a:buNone/>
            </a:pPr>
            <a:r>
              <a:rPr lang="en-US" dirty="0"/>
              <a:t>for </a:t>
            </a:r>
            <a:r>
              <a:rPr lang="en-US" dirty="0" err="1"/>
              <a:t>i</a:t>
            </a:r>
            <a:r>
              <a:rPr lang="en-US" dirty="0"/>
              <a:t> in range(1,11):</a:t>
            </a:r>
          </a:p>
          <a:p>
            <a:r>
              <a:rPr lang="en-US" dirty="0"/>
              <a:t>    </a:t>
            </a:r>
            <a:r>
              <a:rPr lang="en-US" dirty="0" err="1"/>
              <a:t>kmeans</a:t>
            </a:r>
            <a:r>
              <a:rPr lang="en-US" dirty="0"/>
              <a:t> = </a:t>
            </a:r>
            <a:r>
              <a:rPr lang="en-US" dirty="0" err="1"/>
              <a:t>KMeans</a:t>
            </a:r>
            <a:r>
              <a:rPr lang="en-US" dirty="0"/>
              <a:t>(</a:t>
            </a:r>
            <a:r>
              <a:rPr lang="en-US" dirty="0" err="1"/>
              <a:t>n_clusters</a:t>
            </a:r>
            <a:r>
              <a:rPr lang="en-US" dirty="0"/>
              <a:t>=</a:t>
            </a:r>
            <a:r>
              <a:rPr lang="en-US" dirty="0" err="1"/>
              <a:t>i</a:t>
            </a:r>
            <a:r>
              <a:rPr lang="en-US" dirty="0"/>
              <a:t>, </a:t>
            </a:r>
            <a:r>
              <a:rPr lang="en-US" dirty="0" err="1"/>
              <a:t>init</a:t>
            </a:r>
            <a:r>
              <a:rPr lang="en-US" dirty="0"/>
              <a:t>='k-means++', </a:t>
            </a:r>
            <a:r>
              <a:rPr lang="en-US" dirty="0" err="1"/>
              <a:t>n_init</a:t>
            </a:r>
            <a:r>
              <a:rPr lang="en-US" dirty="0"/>
              <a:t>=10, </a:t>
            </a:r>
            <a:r>
              <a:rPr lang="en-US" dirty="0" err="1"/>
              <a:t>max_iter</a:t>
            </a:r>
            <a:r>
              <a:rPr lang="en-US" dirty="0"/>
              <a:t>=300)</a:t>
            </a:r>
          </a:p>
          <a:p>
            <a:r>
              <a:rPr lang="en-US" dirty="0"/>
              <a:t>    </a:t>
            </a:r>
            <a:r>
              <a:rPr lang="en-US" dirty="0" err="1"/>
              <a:t>kmeans.fit</a:t>
            </a:r>
            <a:r>
              <a:rPr lang="en-US" dirty="0"/>
              <a:t>(X)</a:t>
            </a:r>
          </a:p>
          <a:p>
            <a:r>
              <a:rPr lang="en-US" dirty="0"/>
              <a:t>    </a:t>
            </a:r>
            <a:r>
              <a:rPr lang="en-US" dirty="0" err="1"/>
              <a:t>wcss.append</a:t>
            </a:r>
            <a:r>
              <a:rPr lang="en-US" dirty="0"/>
              <a:t>(</a:t>
            </a:r>
            <a:r>
              <a:rPr lang="en-US" dirty="0" err="1"/>
              <a:t>kmeans.inertia</a:t>
            </a:r>
            <a:r>
              <a:rPr lang="en-US" dirty="0"/>
              <a:t>_)</a:t>
            </a:r>
          </a:p>
          <a:p>
            <a:endParaRPr lang="en-US" dirty="0"/>
          </a:p>
          <a:p>
            <a:r>
              <a:rPr lang="en-US" dirty="0" err="1"/>
              <a:t>plt.plot</a:t>
            </a:r>
            <a:r>
              <a:rPr lang="en-US" dirty="0"/>
              <a:t>(range(1,11),</a:t>
            </a:r>
            <a:r>
              <a:rPr lang="en-US" dirty="0" err="1"/>
              <a:t>wcss</a:t>
            </a:r>
            <a:r>
              <a:rPr lang="en-US" dirty="0"/>
              <a:t>)</a:t>
            </a:r>
          </a:p>
          <a:p>
            <a:r>
              <a:rPr lang="en-US" dirty="0" err="1"/>
              <a:t>plt.title</a:t>
            </a:r>
            <a:r>
              <a:rPr lang="en-US" dirty="0"/>
              <a:t>('The Elbow Method')</a:t>
            </a:r>
          </a:p>
          <a:p>
            <a:r>
              <a:rPr lang="en-US" dirty="0" err="1"/>
              <a:t>plt.xlabel</a:t>
            </a:r>
            <a:r>
              <a:rPr lang="en-US" dirty="0"/>
              <a:t>('Number of clusters')</a:t>
            </a:r>
          </a:p>
          <a:p>
            <a:r>
              <a:rPr lang="en-US" dirty="0" err="1"/>
              <a:t>plt.ylabel</a:t>
            </a:r>
            <a:r>
              <a:rPr lang="en-US" dirty="0"/>
              <a:t>('WCSS')</a:t>
            </a:r>
          </a:p>
          <a:p>
            <a:r>
              <a:rPr lang="en-US" dirty="0" err="1"/>
              <a:t>plt.show</a:t>
            </a:r>
            <a:r>
              <a:rPr lang="en-US" dirty="0"/>
              <a:t>()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26D700-FEC9-49E2-AB10-3D6326506A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0440" y="3119410"/>
            <a:ext cx="7020982" cy="3478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1280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18D2A-CFD8-46D5-903C-39C105B17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 k means again with elbow value of 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EE293A-A24F-46CE-A202-F4DFE9AB9B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kmeans</a:t>
            </a:r>
            <a:r>
              <a:rPr lang="en-US" dirty="0"/>
              <a:t> = </a:t>
            </a:r>
            <a:r>
              <a:rPr lang="en-US" dirty="0" err="1"/>
              <a:t>KMeans</a:t>
            </a:r>
            <a:r>
              <a:rPr lang="en-US" dirty="0"/>
              <a:t>(</a:t>
            </a:r>
            <a:r>
              <a:rPr lang="en-US" dirty="0" err="1"/>
              <a:t>n_clusters</a:t>
            </a:r>
            <a:r>
              <a:rPr lang="en-US" dirty="0"/>
              <a:t>=5, </a:t>
            </a:r>
            <a:r>
              <a:rPr lang="en-US" dirty="0" err="1"/>
              <a:t>init</a:t>
            </a:r>
            <a:r>
              <a:rPr lang="en-US" dirty="0"/>
              <a:t>='k-means++', </a:t>
            </a:r>
            <a:r>
              <a:rPr lang="en-US" dirty="0" err="1"/>
              <a:t>n_init</a:t>
            </a:r>
            <a:r>
              <a:rPr lang="en-US" dirty="0"/>
              <a:t>=10, </a:t>
            </a:r>
            <a:r>
              <a:rPr lang="en-US" dirty="0" err="1"/>
              <a:t>max_iter</a:t>
            </a:r>
            <a:r>
              <a:rPr lang="en-US" dirty="0"/>
              <a:t>=300)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77898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702D4-B1EE-45C3-86E1-1F9788B60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0B43D0-97CC-4908-93A6-889EF08AB2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y_kmeans</a:t>
            </a:r>
            <a:r>
              <a:rPr lang="en-US" dirty="0"/>
              <a:t> = </a:t>
            </a:r>
            <a:r>
              <a:rPr lang="en-US" dirty="0" err="1"/>
              <a:t>kmeans.fit_predict</a:t>
            </a:r>
            <a:r>
              <a:rPr lang="en-US" dirty="0"/>
              <a:t>(X)</a:t>
            </a:r>
          </a:p>
        </p:txBody>
      </p:sp>
    </p:spTree>
    <p:extLst>
      <p:ext uri="{BB962C8B-B14F-4D97-AF65-F5344CB8AC3E}">
        <p14:creationId xmlns:p14="http://schemas.microsoft.com/office/powerpoint/2010/main" val="7436363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DF7B99-8581-43FD-8907-1336F015F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8F25CE-83CE-4ADD-802A-9AAD080D1F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# </a:t>
            </a:r>
            <a:r>
              <a:rPr lang="en-US" dirty="0" err="1"/>
              <a:t>Visualising</a:t>
            </a:r>
            <a:r>
              <a:rPr lang="en-US" dirty="0"/>
              <a:t> the clusters</a:t>
            </a:r>
          </a:p>
          <a:p>
            <a:r>
              <a:rPr lang="en-US" dirty="0" err="1"/>
              <a:t>plt.scatter</a:t>
            </a:r>
            <a:r>
              <a:rPr lang="en-US" dirty="0"/>
              <a:t>(X[</a:t>
            </a:r>
            <a:r>
              <a:rPr lang="en-US" dirty="0" err="1"/>
              <a:t>y_kmeans</a:t>
            </a:r>
            <a:r>
              <a:rPr lang="en-US" dirty="0"/>
              <a:t> == 0, 0], X[</a:t>
            </a:r>
            <a:r>
              <a:rPr lang="en-US" dirty="0" err="1"/>
              <a:t>y_kmeans</a:t>
            </a:r>
            <a:r>
              <a:rPr lang="en-US" dirty="0"/>
              <a:t> == 0, 1], s = 100, c = 'red', label = 'Cluster 1')</a:t>
            </a:r>
          </a:p>
          <a:p>
            <a:r>
              <a:rPr lang="en-US" dirty="0" err="1"/>
              <a:t>plt.scatter</a:t>
            </a:r>
            <a:r>
              <a:rPr lang="en-US" dirty="0"/>
              <a:t>(X[</a:t>
            </a:r>
            <a:r>
              <a:rPr lang="en-US" dirty="0" err="1"/>
              <a:t>y_kmeans</a:t>
            </a:r>
            <a:r>
              <a:rPr lang="en-US" dirty="0"/>
              <a:t> == 1, 0], X[</a:t>
            </a:r>
            <a:r>
              <a:rPr lang="en-US" dirty="0" err="1"/>
              <a:t>y_kmeans</a:t>
            </a:r>
            <a:r>
              <a:rPr lang="en-US" dirty="0"/>
              <a:t> == 1, 1], s = 100, c = 'blue', label = 'Cluster 2')</a:t>
            </a:r>
          </a:p>
          <a:p>
            <a:r>
              <a:rPr lang="en-US" dirty="0" err="1"/>
              <a:t>plt.scatter</a:t>
            </a:r>
            <a:r>
              <a:rPr lang="en-US" dirty="0"/>
              <a:t>(X[</a:t>
            </a:r>
            <a:r>
              <a:rPr lang="en-US" dirty="0" err="1"/>
              <a:t>y_kmeans</a:t>
            </a:r>
            <a:r>
              <a:rPr lang="en-US" dirty="0"/>
              <a:t> == 2, 0], X[</a:t>
            </a:r>
            <a:r>
              <a:rPr lang="en-US" dirty="0" err="1"/>
              <a:t>y_kmeans</a:t>
            </a:r>
            <a:r>
              <a:rPr lang="en-US" dirty="0"/>
              <a:t> == 2, 1], s = 100, c = 'green', label = 'Cluster 3')</a:t>
            </a:r>
          </a:p>
          <a:p>
            <a:r>
              <a:rPr lang="en-US" dirty="0" err="1"/>
              <a:t>plt.scatter</a:t>
            </a:r>
            <a:r>
              <a:rPr lang="en-US" dirty="0"/>
              <a:t>(X[</a:t>
            </a:r>
            <a:r>
              <a:rPr lang="en-US" dirty="0" err="1"/>
              <a:t>y_kmeans</a:t>
            </a:r>
            <a:r>
              <a:rPr lang="en-US" dirty="0"/>
              <a:t> == 3, 0], X[</a:t>
            </a:r>
            <a:r>
              <a:rPr lang="en-US" dirty="0" err="1"/>
              <a:t>y_kmeans</a:t>
            </a:r>
            <a:r>
              <a:rPr lang="en-US" dirty="0"/>
              <a:t> == 3, 1], s = 100, c = 'cyan', label = 'Cluster 4')</a:t>
            </a:r>
          </a:p>
          <a:p>
            <a:r>
              <a:rPr lang="en-US" dirty="0" err="1"/>
              <a:t>plt.scatter</a:t>
            </a:r>
            <a:r>
              <a:rPr lang="en-US" dirty="0"/>
              <a:t>(X[</a:t>
            </a:r>
            <a:r>
              <a:rPr lang="en-US" dirty="0" err="1"/>
              <a:t>y_kmeans</a:t>
            </a:r>
            <a:r>
              <a:rPr lang="en-US" dirty="0"/>
              <a:t> == 4, 0], X[</a:t>
            </a:r>
            <a:r>
              <a:rPr lang="en-US" dirty="0" err="1"/>
              <a:t>y_kmeans</a:t>
            </a:r>
            <a:r>
              <a:rPr lang="en-US" dirty="0"/>
              <a:t> == 4, 1], s = 100, c = 'magenta', label = 'Cluster 5')</a:t>
            </a:r>
          </a:p>
          <a:p>
            <a:r>
              <a:rPr lang="en-US" dirty="0" err="1"/>
              <a:t>plt.scatter</a:t>
            </a:r>
            <a:r>
              <a:rPr lang="en-US" dirty="0"/>
              <a:t>(</a:t>
            </a:r>
            <a:r>
              <a:rPr lang="en-US" dirty="0" err="1"/>
              <a:t>kmeans.cluster_centers</a:t>
            </a:r>
            <a:r>
              <a:rPr lang="en-US" dirty="0"/>
              <a:t>_[:, 0], </a:t>
            </a:r>
            <a:r>
              <a:rPr lang="en-US" dirty="0" err="1"/>
              <a:t>kmeans.cluster_centers</a:t>
            </a:r>
            <a:r>
              <a:rPr lang="en-US" dirty="0"/>
              <a:t>_[:, 1], s = 300, c = 'yellow', label = 'Centroids')</a:t>
            </a:r>
          </a:p>
          <a:p>
            <a:r>
              <a:rPr lang="en-US" dirty="0" err="1"/>
              <a:t>plt.title</a:t>
            </a:r>
            <a:r>
              <a:rPr lang="en-US" dirty="0"/>
              <a:t>('Clusters of customers')</a:t>
            </a:r>
          </a:p>
          <a:p>
            <a:r>
              <a:rPr lang="en-US" dirty="0" err="1"/>
              <a:t>plt.xlabel</a:t>
            </a:r>
            <a:r>
              <a:rPr lang="en-US" dirty="0"/>
              <a:t>('Annual Income (k$)')</a:t>
            </a:r>
          </a:p>
          <a:p>
            <a:r>
              <a:rPr lang="en-US" dirty="0" err="1"/>
              <a:t>plt.ylabel</a:t>
            </a:r>
            <a:r>
              <a:rPr lang="en-US" dirty="0"/>
              <a:t>('Spending Score (1-100)')</a:t>
            </a:r>
          </a:p>
          <a:p>
            <a:r>
              <a:rPr lang="en-US" dirty="0" err="1"/>
              <a:t>plt.legend</a:t>
            </a:r>
            <a:r>
              <a:rPr lang="en-US" dirty="0"/>
              <a:t>()</a:t>
            </a:r>
          </a:p>
          <a:p>
            <a:r>
              <a:rPr lang="en-US" dirty="0" err="1"/>
              <a:t>plt.show</a:t>
            </a:r>
            <a:r>
              <a:rPr lang="en-US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2699678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F1F3B2C7-8FA4-4483-BD34-73FB52E556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9300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FB539C-1871-4F80-9137-2A23C29D91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A14905-5D52-4C6B-BB7F-EA4E2EA352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67732C-FDDD-4A66-B8E0-62F9BA5E52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075" y="647700"/>
            <a:ext cx="10991850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3209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54F19A-9260-4549-870C-800A15225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R</a:t>
            </a:r>
          </a:p>
        </p:txBody>
      </p:sp>
      <p:pic>
        <p:nvPicPr>
          <p:cNvPr id="4" name="Picture 4" descr="Image result for R programming logo icon">
            <a:extLst>
              <a:ext uri="{FF2B5EF4-FFF2-40B4-BE49-F238E27FC236}">
                <a16:creationId xmlns:a16="http://schemas.microsoft.com/office/drawing/2014/main" id="{490213DA-0C8D-4593-806B-77970E307B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1306" y="2456019"/>
            <a:ext cx="3325715" cy="2511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88125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A49FB0-7E4A-4458-B8EA-A36BBA85EF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Importing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40BA8D-57E0-4A6E-819E-C4C5C94E01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library(</a:t>
            </a:r>
            <a:r>
              <a:rPr lang="en-US" dirty="0" err="1"/>
              <a:t>readr</a:t>
            </a:r>
            <a:r>
              <a:rPr lang="en-US" dirty="0"/>
              <a:t>)</a:t>
            </a:r>
          </a:p>
          <a:p>
            <a:r>
              <a:rPr lang="en-US" dirty="0"/>
              <a:t>dataset &lt;- </a:t>
            </a:r>
            <a:r>
              <a:rPr lang="en-US" dirty="0" err="1"/>
              <a:t>read_csv</a:t>
            </a:r>
            <a:r>
              <a:rPr lang="en-US" dirty="0"/>
              <a:t>("D:/machine learning AZ/Machine Learning A-Z Template Folder/Part 4 - Clustering/Section 24 - K-Means Clustering/</a:t>
            </a:r>
            <a:r>
              <a:rPr lang="en-US" dirty="0" err="1"/>
              <a:t>K_Means</a:t>
            </a:r>
            <a:r>
              <a:rPr lang="en-US" dirty="0"/>
              <a:t>/Mall_Customers.csv")</a:t>
            </a:r>
          </a:p>
          <a:p>
            <a:r>
              <a:rPr lang="en-US" dirty="0"/>
              <a:t>dataset = dataset[4:5]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75613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8416C7-476F-4C27-8B32-D3CA2B7F51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Wcss</a:t>
            </a:r>
            <a:r>
              <a:rPr lang="en-US" dirty="0"/>
              <a:t> plot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1FE0D2-CD0B-4A4F-BB54-1E07C8F2C9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/>
              <a:t>set.seed</a:t>
            </a:r>
            <a:r>
              <a:rPr lang="en-US" dirty="0"/>
              <a:t>(6)</a:t>
            </a:r>
          </a:p>
          <a:p>
            <a:r>
              <a:rPr lang="en-US" dirty="0" err="1"/>
              <a:t>wcss</a:t>
            </a:r>
            <a:r>
              <a:rPr lang="en-US" dirty="0"/>
              <a:t> = vector()</a:t>
            </a:r>
          </a:p>
          <a:p>
            <a:r>
              <a:rPr lang="en-US" dirty="0"/>
              <a:t>for (</a:t>
            </a:r>
            <a:r>
              <a:rPr lang="en-US" dirty="0" err="1"/>
              <a:t>i</a:t>
            </a:r>
            <a:r>
              <a:rPr lang="en-US" dirty="0"/>
              <a:t> in 1:10) </a:t>
            </a:r>
            <a:r>
              <a:rPr lang="en-US" dirty="0" err="1"/>
              <a:t>wcss</a:t>
            </a:r>
            <a:r>
              <a:rPr lang="en-US" dirty="0"/>
              <a:t>[</a:t>
            </a:r>
            <a:r>
              <a:rPr lang="en-US" dirty="0" err="1"/>
              <a:t>i</a:t>
            </a:r>
            <a:r>
              <a:rPr lang="en-US" dirty="0"/>
              <a:t>] = sum(</a:t>
            </a:r>
            <a:r>
              <a:rPr lang="en-US" dirty="0" err="1"/>
              <a:t>kmeans</a:t>
            </a:r>
            <a:r>
              <a:rPr lang="en-US" dirty="0"/>
              <a:t>(dataset, </a:t>
            </a:r>
            <a:r>
              <a:rPr lang="en-US" dirty="0" err="1"/>
              <a:t>i</a:t>
            </a:r>
            <a:r>
              <a:rPr lang="en-US" dirty="0"/>
              <a:t>)$</a:t>
            </a:r>
            <a:r>
              <a:rPr lang="en-US" dirty="0" err="1"/>
              <a:t>withinss</a:t>
            </a:r>
            <a:r>
              <a:rPr lang="en-US" dirty="0"/>
              <a:t>)</a:t>
            </a:r>
          </a:p>
          <a:p>
            <a:r>
              <a:rPr lang="en-US" dirty="0"/>
              <a:t>plot(1:10,</a:t>
            </a:r>
          </a:p>
          <a:p>
            <a:r>
              <a:rPr lang="en-US" dirty="0"/>
              <a:t>     </a:t>
            </a:r>
            <a:r>
              <a:rPr lang="en-US" dirty="0" err="1"/>
              <a:t>wcss</a:t>
            </a:r>
            <a:r>
              <a:rPr lang="en-US" dirty="0"/>
              <a:t>,</a:t>
            </a:r>
          </a:p>
          <a:p>
            <a:r>
              <a:rPr lang="en-US" dirty="0"/>
              <a:t>     type = 'b',</a:t>
            </a:r>
          </a:p>
          <a:p>
            <a:r>
              <a:rPr lang="en-US" dirty="0"/>
              <a:t>     main = paste('The Elbow Method'),</a:t>
            </a:r>
          </a:p>
          <a:p>
            <a:r>
              <a:rPr lang="en-US" dirty="0"/>
              <a:t>     </a:t>
            </a:r>
            <a:r>
              <a:rPr lang="en-US" dirty="0" err="1"/>
              <a:t>xlab</a:t>
            </a:r>
            <a:r>
              <a:rPr lang="en-US" dirty="0"/>
              <a:t> = 'Number of clusters',</a:t>
            </a:r>
          </a:p>
          <a:p>
            <a:r>
              <a:rPr lang="en-US" dirty="0"/>
              <a:t>     </a:t>
            </a:r>
            <a:r>
              <a:rPr lang="en-US" dirty="0" err="1"/>
              <a:t>ylab</a:t>
            </a:r>
            <a:r>
              <a:rPr lang="en-US" dirty="0"/>
              <a:t> = 'WCSS')</a:t>
            </a:r>
          </a:p>
        </p:txBody>
      </p:sp>
    </p:spTree>
    <p:extLst>
      <p:ext uri="{BB962C8B-B14F-4D97-AF65-F5344CB8AC3E}">
        <p14:creationId xmlns:p14="http://schemas.microsoft.com/office/powerpoint/2010/main" val="34871723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71B2A2-84FF-4763-9B26-95CF030A4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k means with correct 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C8DE62-9B85-4985-9BBA-BDEAA0526D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set.seed</a:t>
            </a:r>
            <a:r>
              <a:rPr lang="en-US" dirty="0"/>
              <a:t>(29)</a:t>
            </a:r>
          </a:p>
          <a:p>
            <a:r>
              <a:rPr lang="en-US" dirty="0" err="1"/>
              <a:t>kmeans</a:t>
            </a:r>
            <a:r>
              <a:rPr lang="en-US" dirty="0"/>
              <a:t> = </a:t>
            </a:r>
            <a:r>
              <a:rPr lang="en-US" dirty="0" err="1"/>
              <a:t>kmeans</a:t>
            </a:r>
            <a:r>
              <a:rPr lang="en-US" dirty="0"/>
              <a:t>(x = dataset, centers = 5)</a:t>
            </a:r>
          </a:p>
          <a:p>
            <a:r>
              <a:rPr lang="en-US" dirty="0" err="1"/>
              <a:t>y_kmeans</a:t>
            </a:r>
            <a:r>
              <a:rPr lang="en-US" dirty="0"/>
              <a:t> = </a:t>
            </a:r>
            <a:r>
              <a:rPr lang="en-US" dirty="0" err="1"/>
              <a:t>kmeans$cluster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73740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DBD756-4386-4361-8DCE-EA8C921F0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86A8C8-EA0C-447D-8D15-F1FB3783EF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1894114"/>
            <a:ext cx="9720073" cy="4415246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# </a:t>
            </a:r>
            <a:r>
              <a:rPr lang="en-US" dirty="0" err="1"/>
              <a:t>Visualising</a:t>
            </a:r>
            <a:r>
              <a:rPr lang="en-US" dirty="0"/>
              <a:t> the clusters</a:t>
            </a:r>
          </a:p>
          <a:p>
            <a:r>
              <a:rPr lang="en-US" dirty="0"/>
              <a:t>library(cluster)</a:t>
            </a:r>
          </a:p>
          <a:p>
            <a:r>
              <a:rPr lang="en-US" dirty="0" err="1"/>
              <a:t>clusplot</a:t>
            </a:r>
            <a:r>
              <a:rPr lang="en-US" dirty="0"/>
              <a:t>(dataset,</a:t>
            </a:r>
          </a:p>
          <a:p>
            <a:r>
              <a:rPr lang="en-US" dirty="0"/>
              <a:t>         </a:t>
            </a:r>
            <a:r>
              <a:rPr lang="en-US" dirty="0" err="1"/>
              <a:t>y_kmeans</a:t>
            </a:r>
            <a:r>
              <a:rPr lang="en-US" dirty="0"/>
              <a:t>,</a:t>
            </a:r>
          </a:p>
          <a:p>
            <a:r>
              <a:rPr lang="en-US" dirty="0"/>
              <a:t>         lines = 0,</a:t>
            </a:r>
          </a:p>
          <a:p>
            <a:r>
              <a:rPr lang="en-US" dirty="0"/>
              <a:t>         shade = TRUE,</a:t>
            </a:r>
          </a:p>
          <a:p>
            <a:r>
              <a:rPr lang="en-US" dirty="0"/>
              <a:t>         color = TRUE,</a:t>
            </a:r>
          </a:p>
          <a:p>
            <a:r>
              <a:rPr lang="en-US" dirty="0"/>
              <a:t>         labels = 2,</a:t>
            </a:r>
          </a:p>
          <a:p>
            <a:r>
              <a:rPr lang="en-US" dirty="0"/>
              <a:t>         </a:t>
            </a:r>
            <a:r>
              <a:rPr lang="en-US" dirty="0" err="1"/>
              <a:t>plotchar</a:t>
            </a:r>
            <a:r>
              <a:rPr lang="en-US" dirty="0"/>
              <a:t> = FALSE,</a:t>
            </a:r>
          </a:p>
          <a:p>
            <a:r>
              <a:rPr lang="en-US" dirty="0"/>
              <a:t>         span = TRUE,</a:t>
            </a:r>
          </a:p>
          <a:p>
            <a:r>
              <a:rPr lang="en-US" dirty="0"/>
              <a:t>         main = paste('Clusters of customers'),</a:t>
            </a:r>
          </a:p>
          <a:p>
            <a:r>
              <a:rPr lang="en-US" dirty="0"/>
              <a:t>         </a:t>
            </a:r>
            <a:r>
              <a:rPr lang="en-US" dirty="0" err="1"/>
              <a:t>xlab</a:t>
            </a:r>
            <a:r>
              <a:rPr lang="en-US" dirty="0"/>
              <a:t> = 'Annual Income',</a:t>
            </a:r>
          </a:p>
          <a:p>
            <a:r>
              <a:rPr lang="en-US" dirty="0"/>
              <a:t>         </a:t>
            </a:r>
            <a:r>
              <a:rPr lang="en-US" dirty="0" err="1"/>
              <a:t>ylab</a:t>
            </a:r>
            <a:r>
              <a:rPr lang="en-US" dirty="0"/>
              <a:t> = 'Spending Score')</a:t>
            </a:r>
          </a:p>
        </p:txBody>
      </p:sp>
    </p:spTree>
    <p:extLst>
      <p:ext uri="{BB962C8B-B14F-4D97-AF65-F5344CB8AC3E}">
        <p14:creationId xmlns:p14="http://schemas.microsoft.com/office/powerpoint/2010/main" val="39112628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map&#10;&#10;Description generated with very high confidence">
            <a:extLst>
              <a:ext uri="{FF2B5EF4-FFF2-40B4-BE49-F238E27FC236}">
                <a16:creationId xmlns:a16="http://schemas.microsoft.com/office/drawing/2014/main" id="{CCEE6A34-C822-4B13-8231-EBCAAD5562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8156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2AA119C7-CB62-4DCB-A61F-C56B4120A4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220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3FE014FE-F20E-4910-916E-1359E37672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5907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529D574C-0CFE-4788-AF97-DE17DBF7AB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9325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420922DD-5059-4CB6-9615-BF35AE42C7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9320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F16F11F6-13D0-4E33-AEA1-CB08FE923C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93043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309</TotalTime>
  <Words>731</Words>
  <Application>Microsoft Office PowerPoint</Application>
  <PresentationFormat>Widescreen</PresentationFormat>
  <Paragraphs>79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9" baseType="lpstr">
      <vt:lpstr>Tw Cen MT</vt:lpstr>
      <vt:lpstr>Tw Cen MT Condensed</vt:lpstr>
      <vt:lpstr>Wingdings 3</vt:lpstr>
      <vt:lpstr>Integral</vt:lpstr>
      <vt:lpstr>K means clustering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Choosing the value of 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Python</vt:lpstr>
      <vt:lpstr>Import librarires</vt:lpstr>
      <vt:lpstr>Import dataset</vt:lpstr>
      <vt:lpstr>K means</vt:lpstr>
      <vt:lpstr>Run k means again with elbow value of k</vt:lpstr>
      <vt:lpstr>predictions</vt:lpstr>
      <vt:lpstr>graph</vt:lpstr>
      <vt:lpstr>PowerPoint Presentation</vt:lpstr>
      <vt:lpstr>R</vt:lpstr>
      <vt:lpstr>Importing dataset</vt:lpstr>
      <vt:lpstr>Wcss plot</vt:lpstr>
      <vt:lpstr>Running k means with correct k</vt:lpstr>
      <vt:lpstr>plotting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 means clustering</dc:title>
  <dc:creator>Joshi, Akhilesh Diliprao</dc:creator>
  <cp:lastModifiedBy>Joshi, Akhilesh Diliprao</cp:lastModifiedBy>
  <cp:revision>6</cp:revision>
  <dcterms:created xsi:type="dcterms:W3CDTF">2018-01-06T18:15:43Z</dcterms:created>
  <dcterms:modified xsi:type="dcterms:W3CDTF">2018-01-06T23:24:43Z</dcterms:modified>
</cp:coreProperties>
</file>